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EB871-E2FC-4BBB-AA88-A8F64C7F84D2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D6CC1A-E805-427A-8DA4-B7D9352C6B6A}">
      <dgm:prSet phldrT="[Text]"/>
      <dgm:spPr/>
      <dgm:t>
        <a:bodyPr/>
        <a:lstStyle/>
        <a:p>
          <a:r>
            <a:rPr lang="en-US" dirty="0"/>
            <a:t>Assess</a:t>
          </a:r>
        </a:p>
      </dgm:t>
    </dgm:pt>
    <dgm:pt modelId="{0C3B4D54-4B4A-4EDF-9859-ACEA77FC2342}" type="parTrans" cxnId="{081B50B6-B21D-47B6-910F-186D04003AAB}">
      <dgm:prSet/>
      <dgm:spPr/>
      <dgm:t>
        <a:bodyPr/>
        <a:lstStyle/>
        <a:p>
          <a:endParaRPr lang="en-US"/>
        </a:p>
      </dgm:t>
    </dgm:pt>
    <dgm:pt modelId="{D661E0BA-3A97-4001-8DB2-5C31937B5D39}" type="sibTrans" cxnId="{081B50B6-B21D-47B6-910F-186D04003AAB}">
      <dgm:prSet/>
      <dgm:spPr/>
      <dgm:t>
        <a:bodyPr/>
        <a:lstStyle/>
        <a:p>
          <a:endParaRPr lang="en-US"/>
        </a:p>
      </dgm:t>
    </dgm:pt>
    <dgm:pt modelId="{C09F9CA2-4402-40FD-B9FD-B8D00CB64B48}">
      <dgm:prSet phldrT="[Text]"/>
      <dgm:spPr/>
      <dgm:t>
        <a:bodyPr/>
        <a:lstStyle/>
        <a:p>
          <a:r>
            <a:rPr lang="en-US" dirty="0"/>
            <a:t>Establish Overarching Goals</a:t>
          </a:r>
        </a:p>
      </dgm:t>
    </dgm:pt>
    <dgm:pt modelId="{90F256FC-8286-4416-B892-E7D589564902}" type="parTrans" cxnId="{623A212C-5D53-49F1-8BE9-163B484CC003}">
      <dgm:prSet/>
      <dgm:spPr/>
      <dgm:t>
        <a:bodyPr/>
        <a:lstStyle/>
        <a:p>
          <a:endParaRPr lang="en-US"/>
        </a:p>
      </dgm:t>
    </dgm:pt>
    <dgm:pt modelId="{DAD8EAF9-99B5-4FCB-A35D-CF17CE2FECBA}" type="sibTrans" cxnId="{623A212C-5D53-49F1-8BE9-163B484CC003}">
      <dgm:prSet/>
      <dgm:spPr/>
      <dgm:t>
        <a:bodyPr/>
        <a:lstStyle/>
        <a:p>
          <a:endParaRPr lang="en-US"/>
        </a:p>
      </dgm:t>
    </dgm:pt>
    <dgm:pt modelId="{599DDFB9-DAF6-4781-ACA5-ED6862504D50}">
      <dgm:prSet phldrT="[Text]"/>
      <dgm:spPr/>
      <dgm:t>
        <a:bodyPr/>
        <a:lstStyle/>
        <a:p>
          <a:r>
            <a:rPr lang="en-US" dirty="0"/>
            <a:t>Develop Initiatives to achieve goals</a:t>
          </a:r>
        </a:p>
      </dgm:t>
    </dgm:pt>
    <dgm:pt modelId="{63C87772-5C13-4547-965F-A1886CF749ED}" type="parTrans" cxnId="{4B9A54C7-31BB-4BC9-890D-67FFFB864EF1}">
      <dgm:prSet/>
      <dgm:spPr/>
      <dgm:t>
        <a:bodyPr/>
        <a:lstStyle/>
        <a:p>
          <a:endParaRPr lang="en-US"/>
        </a:p>
      </dgm:t>
    </dgm:pt>
    <dgm:pt modelId="{C072F6F3-AE13-4BF8-8756-8799F17B221A}" type="sibTrans" cxnId="{4B9A54C7-31BB-4BC9-890D-67FFFB864EF1}">
      <dgm:prSet/>
      <dgm:spPr/>
      <dgm:t>
        <a:bodyPr/>
        <a:lstStyle/>
        <a:p>
          <a:endParaRPr lang="en-US"/>
        </a:p>
      </dgm:t>
    </dgm:pt>
    <dgm:pt modelId="{563EA9A7-C503-48B3-97C8-A36B7207C6C6}">
      <dgm:prSet phldrT="[Text]"/>
      <dgm:spPr/>
      <dgm:t>
        <a:bodyPr/>
        <a:lstStyle/>
        <a:p>
          <a:r>
            <a:rPr lang="en-US" dirty="0"/>
            <a:t>Establish partnerships to expand buy-in</a:t>
          </a:r>
        </a:p>
      </dgm:t>
    </dgm:pt>
    <dgm:pt modelId="{880DA37B-D727-4DE6-9A17-23FC79168ED8}" type="parTrans" cxnId="{2305ED9C-6475-4D06-A5AC-C27DA13412C0}">
      <dgm:prSet/>
      <dgm:spPr/>
      <dgm:t>
        <a:bodyPr/>
        <a:lstStyle/>
        <a:p>
          <a:endParaRPr lang="en-US"/>
        </a:p>
      </dgm:t>
    </dgm:pt>
    <dgm:pt modelId="{53B6035A-409B-4110-BB96-6EB08D4776B8}" type="sibTrans" cxnId="{2305ED9C-6475-4D06-A5AC-C27DA13412C0}">
      <dgm:prSet/>
      <dgm:spPr/>
      <dgm:t>
        <a:bodyPr/>
        <a:lstStyle/>
        <a:p>
          <a:endParaRPr lang="en-US"/>
        </a:p>
      </dgm:t>
    </dgm:pt>
    <dgm:pt modelId="{83507915-0B4C-4521-BE19-9560886BF525}" type="pres">
      <dgm:prSet presAssocID="{0E9EB871-E2FC-4BBB-AA88-A8F64C7F84D2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E9D6EBDE-A0C6-4960-984D-7D394BE086F0}" type="pres">
      <dgm:prSet presAssocID="{563EA9A7-C503-48B3-97C8-A36B7207C6C6}" presName="Accent4" presStyleCnt="0"/>
      <dgm:spPr/>
    </dgm:pt>
    <dgm:pt modelId="{68211D58-103D-4AA4-907C-3E6CACC3F4AC}" type="pres">
      <dgm:prSet presAssocID="{563EA9A7-C503-48B3-97C8-A36B7207C6C6}" presName="Accent" presStyleLbl="node1" presStyleIdx="0" presStyleCnt="4"/>
      <dgm:spPr/>
    </dgm:pt>
    <dgm:pt modelId="{FB1044B6-B5E0-4DE5-ABD7-7A8F6A22DDEE}" type="pres">
      <dgm:prSet presAssocID="{563EA9A7-C503-48B3-97C8-A36B7207C6C6}" presName="ParentBackground4" presStyleCnt="0"/>
      <dgm:spPr/>
    </dgm:pt>
    <dgm:pt modelId="{24F9D0FA-4D41-47D9-AA4C-69D100FB01E4}" type="pres">
      <dgm:prSet presAssocID="{563EA9A7-C503-48B3-97C8-A36B7207C6C6}" presName="ParentBackground" presStyleLbl="fgAcc1" presStyleIdx="0" presStyleCnt="4"/>
      <dgm:spPr/>
    </dgm:pt>
    <dgm:pt modelId="{AB7F9125-D3DB-424E-9591-C227B0D8FB65}" type="pres">
      <dgm:prSet presAssocID="{563EA9A7-C503-48B3-97C8-A36B7207C6C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A220FE8-7B2A-44CE-A08C-811664BE508A}" type="pres">
      <dgm:prSet presAssocID="{599DDFB9-DAF6-4781-ACA5-ED6862504D50}" presName="Accent3" presStyleCnt="0"/>
      <dgm:spPr/>
    </dgm:pt>
    <dgm:pt modelId="{30483B12-76CD-4754-96FB-6358077D2C71}" type="pres">
      <dgm:prSet presAssocID="{599DDFB9-DAF6-4781-ACA5-ED6862504D50}" presName="Accent" presStyleLbl="node1" presStyleIdx="1" presStyleCnt="4"/>
      <dgm:spPr/>
    </dgm:pt>
    <dgm:pt modelId="{92E764BB-1D5F-4B81-8497-19A1BDBDD3F6}" type="pres">
      <dgm:prSet presAssocID="{599DDFB9-DAF6-4781-ACA5-ED6862504D50}" presName="ParentBackground3" presStyleCnt="0"/>
      <dgm:spPr/>
    </dgm:pt>
    <dgm:pt modelId="{FAA88BDF-EA9E-46C4-AAA3-89193D3FCBD1}" type="pres">
      <dgm:prSet presAssocID="{599DDFB9-DAF6-4781-ACA5-ED6862504D50}" presName="ParentBackground" presStyleLbl="fgAcc1" presStyleIdx="1" presStyleCnt="4"/>
      <dgm:spPr/>
    </dgm:pt>
    <dgm:pt modelId="{18EF9A36-04AC-4D93-8CB1-85F79258F592}" type="pres">
      <dgm:prSet presAssocID="{599DDFB9-DAF6-4781-ACA5-ED6862504D5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1913D65-FE35-4885-8148-B640C059E55B}" type="pres">
      <dgm:prSet presAssocID="{C09F9CA2-4402-40FD-B9FD-B8D00CB64B48}" presName="Accent2" presStyleCnt="0"/>
      <dgm:spPr/>
    </dgm:pt>
    <dgm:pt modelId="{E5FFBFA5-5C3E-4AD5-BEE8-536CD3DB7824}" type="pres">
      <dgm:prSet presAssocID="{C09F9CA2-4402-40FD-B9FD-B8D00CB64B48}" presName="Accent" presStyleLbl="node1" presStyleIdx="2" presStyleCnt="4"/>
      <dgm:spPr/>
    </dgm:pt>
    <dgm:pt modelId="{86AA9484-1B79-491E-917C-2EAAE16C3CE8}" type="pres">
      <dgm:prSet presAssocID="{C09F9CA2-4402-40FD-B9FD-B8D00CB64B48}" presName="ParentBackground2" presStyleCnt="0"/>
      <dgm:spPr/>
    </dgm:pt>
    <dgm:pt modelId="{509F97E1-015B-43E3-A7DA-8E7A3BA68BC7}" type="pres">
      <dgm:prSet presAssocID="{C09F9CA2-4402-40FD-B9FD-B8D00CB64B48}" presName="ParentBackground" presStyleLbl="fgAcc1" presStyleIdx="2" presStyleCnt="4"/>
      <dgm:spPr/>
    </dgm:pt>
    <dgm:pt modelId="{D86F3CFB-32BA-4AEA-B914-2F71299272CB}" type="pres">
      <dgm:prSet presAssocID="{C09F9CA2-4402-40FD-B9FD-B8D00CB64B4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B005A1E-9A60-4403-9E35-E07553E658BA}" type="pres">
      <dgm:prSet presAssocID="{81D6CC1A-E805-427A-8DA4-B7D9352C6B6A}" presName="Accent1" presStyleCnt="0"/>
      <dgm:spPr/>
    </dgm:pt>
    <dgm:pt modelId="{A123F58A-E541-410A-8BD4-DED877210459}" type="pres">
      <dgm:prSet presAssocID="{81D6CC1A-E805-427A-8DA4-B7D9352C6B6A}" presName="Accent" presStyleLbl="node1" presStyleIdx="3" presStyleCnt="4"/>
      <dgm:spPr/>
    </dgm:pt>
    <dgm:pt modelId="{D402664F-2677-4803-8038-F57D8120A2CA}" type="pres">
      <dgm:prSet presAssocID="{81D6CC1A-E805-427A-8DA4-B7D9352C6B6A}" presName="ParentBackground1" presStyleCnt="0"/>
      <dgm:spPr/>
    </dgm:pt>
    <dgm:pt modelId="{554B7124-C96B-4D67-B709-516D740F8250}" type="pres">
      <dgm:prSet presAssocID="{81D6CC1A-E805-427A-8DA4-B7D9352C6B6A}" presName="ParentBackground" presStyleLbl="fgAcc1" presStyleIdx="3" presStyleCnt="4"/>
      <dgm:spPr/>
    </dgm:pt>
    <dgm:pt modelId="{D0FDE387-174B-48B4-8BD6-19C303AD249A}" type="pres">
      <dgm:prSet presAssocID="{81D6CC1A-E805-427A-8DA4-B7D9352C6B6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A13B800-73E6-4793-A03F-9B1360A5202B}" type="presOf" srcId="{599DDFB9-DAF6-4781-ACA5-ED6862504D50}" destId="{18EF9A36-04AC-4D93-8CB1-85F79258F592}" srcOrd="1" destOrd="0" presId="urn:microsoft.com/office/officeart/2011/layout/CircleProcess"/>
    <dgm:cxn modelId="{215C5C04-8721-4BB3-A2B0-8EDA8C98442B}" type="presOf" srcId="{81D6CC1A-E805-427A-8DA4-B7D9352C6B6A}" destId="{554B7124-C96B-4D67-B709-516D740F8250}" srcOrd="0" destOrd="0" presId="urn:microsoft.com/office/officeart/2011/layout/CircleProcess"/>
    <dgm:cxn modelId="{52F8570E-D1FE-48F3-A2D6-440C58547161}" type="presOf" srcId="{C09F9CA2-4402-40FD-B9FD-B8D00CB64B48}" destId="{509F97E1-015B-43E3-A7DA-8E7A3BA68BC7}" srcOrd="0" destOrd="0" presId="urn:microsoft.com/office/officeart/2011/layout/CircleProcess"/>
    <dgm:cxn modelId="{6CFDEA21-1BD2-4861-8C08-4ECDB4033812}" type="presOf" srcId="{81D6CC1A-E805-427A-8DA4-B7D9352C6B6A}" destId="{D0FDE387-174B-48B4-8BD6-19C303AD249A}" srcOrd="1" destOrd="0" presId="urn:microsoft.com/office/officeart/2011/layout/CircleProcess"/>
    <dgm:cxn modelId="{623A212C-5D53-49F1-8BE9-163B484CC003}" srcId="{0E9EB871-E2FC-4BBB-AA88-A8F64C7F84D2}" destId="{C09F9CA2-4402-40FD-B9FD-B8D00CB64B48}" srcOrd="1" destOrd="0" parTransId="{90F256FC-8286-4416-B892-E7D589564902}" sibTransId="{DAD8EAF9-99B5-4FCB-A35D-CF17CE2FECBA}"/>
    <dgm:cxn modelId="{80FA2461-88E3-4E07-87DC-B3A43B580C01}" type="presOf" srcId="{563EA9A7-C503-48B3-97C8-A36B7207C6C6}" destId="{24F9D0FA-4D41-47D9-AA4C-69D100FB01E4}" srcOrd="0" destOrd="0" presId="urn:microsoft.com/office/officeart/2011/layout/CircleProcess"/>
    <dgm:cxn modelId="{5DFEEC62-DA9F-4252-B9B9-1575AEC77730}" type="presOf" srcId="{0E9EB871-E2FC-4BBB-AA88-A8F64C7F84D2}" destId="{83507915-0B4C-4521-BE19-9560886BF525}" srcOrd="0" destOrd="0" presId="urn:microsoft.com/office/officeart/2011/layout/CircleProcess"/>
    <dgm:cxn modelId="{8BE33082-2BB5-4A58-8958-6C936E384D63}" type="presOf" srcId="{C09F9CA2-4402-40FD-B9FD-B8D00CB64B48}" destId="{D86F3CFB-32BA-4AEA-B914-2F71299272CB}" srcOrd="1" destOrd="0" presId="urn:microsoft.com/office/officeart/2011/layout/CircleProcess"/>
    <dgm:cxn modelId="{2305ED9C-6475-4D06-A5AC-C27DA13412C0}" srcId="{0E9EB871-E2FC-4BBB-AA88-A8F64C7F84D2}" destId="{563EA9A7-C503-48B3-97C8-A36B7207C6C6}" srcOrd="3" destOrd="0" parTransId="{880DA37B-D727-4DE6-9A17-23FC79168ED8}" sibTransId="{53B6035A-409B-4110-BB96-6EB08D4776B8}"/>
    <dgm:cxn modelId="{B3D37FA8-31B7-4327-9C4C-ACDA29F460AF}" type="presOf" srcId="{563EA9A7-C503-48B3-97C8-A36B7207C6C6}" destId="{AB7F9125-D3DB-424E-9591-C227B0D8FB65}" srcOrd="1" destOrd="0" presId="urn:microsoft.com/office/officeart/2011/layout/CircleProcess"/>
    <dgm:cxn modelId="{081B50B6-B21D-47B6-910F-186D04003AAB}" srcId="{0E9EB871-E2FC-4BBB-AA88-A8F64C7F84D2}" destId="{81D6CC1A-E805-427A-8DA4-B7D9352C6B6A}" srcOrd="0" destOrd="0" parTransId="{0C3B4D54-4B4A-4EDF-9859-ACEA77FC2342}" sibTransId="{D661E0BA-3A97-4001-8DB2-5C31937B5D39}"/>
    <dgm:cxn modelId="{4B9A54C7-31BB-4BC9-890D-67FFFB864EF1}" srcId="{0E9EB871-E2FC-4BBB-AA88-A8F64C7F84D2}" destId="{599DDFB9-DAF6-4781-ACA5-ED6862504D50}" srcOrd="2" destOrd="0" parTransId="{63C87772-5C13-4547-965F-A1886CF749ED}" sibTransId="{C072F6F3-AE13-4BF8-8756-8799F17B221A}"/>
    <dgm:cxn modelId="{6F9306EC-F448-41E0-8D4A-EE02B8E54FE3}" type="presOf" srcId="{599DDFB9-DAF6-4781-ACA5-ED6862504D50}" destId="{FAA88BDF-EA9E-46C4-AAA3-89193D3FCBD1}" srcOrd="0" destOrd="0" presId="urn:microsoft.com/office/officeart/2011/layout/CircleProcess"/>
    <dgm:cxn modelId="{708113F5-102B-4E03-89AE-46CF65DFAE5E}" type="presParOf" srcId="{83507915-0B4C-4521-BE19-9560886BF525}" destId="{E9D6EBDE-A0C6-4960-984D-7D394BE086F0}" srcOrd="0" destOrd="0" presId="urn:microsoft.com/office/officeart/2011/layout/CircleProcess"/>
    <dgm:cxn modelId="{9A3254D3-FE5C-4C79-961E-FF2CB2267888}" type="presParOf" srcId="{E9D6EBDE-A0C6-4960-984D-7D394BE086F0}" destId="{68211D58-103D-4AA4-907C-3E6CACC3F4AC}" srcOrd="0" destOrd="0" presId="urn:microsoft.com/office/officeart/2011/layout/CircleProcess"/>
    <dgm:cxn modelId="{C12FA041-41A5-438A-B690-1F9CE47E2983}" type="presParOf" srcId="{83507915-0B4C-4521-BE19-9560886BF525}" destId="{FB1044B6-B5E0-4DE5-ABD7-7A8F6A22DDEE}" srcOrd="1" destOrd="0" presId="urn:microsoft.com/office/officeart/2011/layout/CircleProcess"/>
    <dgm:cxn modelId="{0EC549F5-61FE-49F6-B03E-05F9160CF377}" type="presParOf" srcId="{FB1044B6-B5E0-4DE5-ABD7-7A8F6A22DDEE}" destId="{24F9D0FA-4D41-47D9-AA4C-69D100FB01E4}" srcOrd="0" destOrd="0" presId="urn:microsoft.com/office/officeart/2011/layout/CircleProcess"/>
    <dgm:cxn modelId="{8D5A6666-44E0-47E4-AE77-C9248D267BBF}" type="presParOf" srcId="{83507915-0B4C-4521-BE19-9560886BF525}" destId="{AB7F9125-D3DB-424E-9591-C227B0D8FB65}" srcOrd="2" destOrd="0" presId="urn:microsoft.com/office/officeart/2011/layout/CircleProcess"/>
    <dgm:cxn modelId="{D40F380B-2A55-46AE-A427-0E16519D40F6}" type="presParOf" srcId="{83507915-0B4C-4521-BE19-9560886BF525}" destId="{AA220FE8-7B2A-44CE-A08C-811664BE508A}" srcOrd="3" destOrd="0" presId="urn:microsoft.com/office/officeart/2011/layout/CircleProcess"/>
    <dgm:cxn modelId="{087117AC-548D-44EF-8394-B0FBAC3E57C5}" type="presParOf" srcId="{AA220FE8-7B2A-44CE-A08C-811664BE508A}" destId="{30483B12-76CD-4754-96FB-6358077D2C71}" srcOrd="0" destOrd="0" presId="urn:microsoft.com/office/officeart/2011/layout/CircleProcess"/>
    <dgm:cxn modelId="{F4D9FE70-CEA3-4894-AFAD-EC37C78C7916}" type="presParOf" srcId="{83507915-0B4C-4521-BE19-9560886BF525}" destId="{92E764BB-1D5F-4B81-8497-19A1BDBDD3F6}" srcOrd="4" destOrd="0" presId="urn:microsoft.com/office/officeart/2011/layout/CircleProcess"/>
    <dgm:cxn modelId="{D085E732-F6CB-4F5C-B90D-18C06BC5F4BE}" type="presParOf" srcId="{92E764BB-1D5F-4B81-8497-19A1BDBDD3F6}" destId="{FAA88BDF-EA9E-46C4-AAA3-89193D3FCBD1}" srcOrd="0" destOrd="0" presId="urn:microsoft.com/office/officeart/2011/layout/CircleProcess"/>
    <dgm:cxn modelId="{7933125F-F04B-4899-B145-BFEDEA8D4A9F}" type="presParOf" srcId="{83507915-0B4C-4521-BE19-9560886BF525}" destId="{18EF9A36-04AC-4D93-8CB1-85F79258F592}" srcOrd="5" destOrd="0" presId="urn:microsoft.com/office/officeart/2011/layout/CircleProcess"/>
    <dgm:cxn modelId="{8CB3B918-486F-44EF-8302-DCC7ACFDA9CD}" type="presParOf" srcId="{83507915-0B4C-4521-BE19-9560886BF525}" destId="{41913D65-FE35-4885-8148-B640C059E55B}" srcOrd="6" destOrd="0" presId="urn:microsoft.com/office/officeart/2011/layout/CircleProcess"/>
    <dgm:cxn modelId="{2B364BE9-D1F4-4A89-904E-D725444561FB}" type="presParOf" srcId="{41913D65-FE35-4885-8148-B640C059E55B}" destId="{E5FFBFA5-5C3E-4AD5-BEE8-536CD3DB7824}" srcOrd="0" destOrd="0" presId="urn:microsoft.com/office/officeart/2011/layout/CircleProcess"/>
    <dgm:cxn modelId="{BAB0C69F-66C8-4E50-9D79-85C513F29226}" type="presParOf" srcId="{83507915-0B4C-4521-BE19-9560886BF525}" destId="{86AA9484-1B79-491E-917C-2EAAE16C3CE8}" srcOrd="7" destOrd="0" presId="urn:microsoft.com/office/officeart/2011/layout/CircleProcess"/>
    <dgm:cxn modelId="{6C5DA450-9843-4B7A-9E1E-158108C9274E}" type="presParOf" srcId="{86AA9484-1B79-491E-917C-2EAAE16C3CE8}" destId="{509F97E1-015B-43E3-A7DA-8E7A3BA68BC7}" srcOrd="0" destOrd="0" presId="urn:microsoft.com/office/officeart/2011/layout/CircleProcess"/>
    <dgm:cxn modelId="{F5704F23-EFBE-4CDD-A9A0-22549A2DB113}" type="presParOf" srcId="{83507915-0B4C-4521-BE19-9560886BF525}" destId="{D86F3CFB-32BA-4AEA-B914-2F71299272CB}" srcOrd="8" destOrd="0" presId="urn:microsoft.com/office/officeart/2011/layout/CircleProcess"/>
    <dgm:cxn modelId="{CFE1FA3B-4B76-4CEA-9BC0-23981E10517F}" type="presParOf" srcId="{83507915-0B4C-4521-BE19-9560886BF525}" destId="{7B005A1E-9A60-4403-9E35-E07553E658BA}" srcOrd="9" destOrd="0" presId="urn:microsoft.com/office/officeart/2011/layout/CircleProcess"/>
    <dgm:cxn modelId="{7D392D86-3706-42E8-A8B4-ADDA063F23B3}" type="presParOf" srcId="{7B005A1E-9A60-4403-9E35-E07553E658BA}" destId="{A123F58A-E541-410A-8BD4-DED877210459}" srcOrd="0" destOrd="0" presId="urn:microsoft.com/office/officeart/2011/layout/CircleProcess"/>
    <dgm:cxn modelId="{52BF4B61-17A5-4D6D-868A-B943D9F03937}" type="presParOf" srcId="{83507915-0B4C-4521-BE19-9560886BF525}" destId="{D402664F-2677-4803-8038-F57D8120A2CA}" srcOrd="10" destOrd="0" presId="urn:microsoft.com/office/officeart/2011/layout/CircleProcess"/>
    <dgm:cxn modelId="{78B59FB4-78F3-4260-BCEF-0ED422037523}" type="presParOf" srcId="{D402664F-2677-4803-8038-F57D8120A2CA}" destId="{554B7124-C96B-4D67-B709-516D740F8250}" srcOrd="0" destOrd="0" presId="urn:microsoft.com/office/officeart/2011/layout/CircleProcess"/>
    <dgm:cxn modelId="{0EC0D99F-6E0D-47BA-AD07-EA409306BC9D}" type="presParOf" srcId="{83507915-0B4C-4521-BE19-9560886BF525}" destId="{D0FDE387-174B-48B4-8BD6-19C303AD249A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9EB871-E2FC-4BBB-AA88-A8F64C7F84D2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D6CC1A-E805-427A-8DA4-B7D9352C6B6A}">
      <dgm:prSet phldrT="[Text]"/>
      <dgm:spPr/>
      <dgm:t>
        <a:bodyPr/>
        <a:lstStyle/>
        <a:p>
          <a:r>
            <a:rPr lang="en-US" dirty="0"/>
            <a:t>Diversity</a:t>
          </a:r>
        </a:p>
      </dgm:t>
    </dgm:pt>
    <dgm:pt modelId="{0C3B4D54-4B4A-4EDF-9859-ACEA77FC2342}" type="parTrans" cxnId="{081B50B6-B21D-47B6-910F-186D04003AAB}">
      <dgm:prSet/>
      <dgm:spPr/>
      <dgm:t>
        <a:bodyPr/>
        <a:lstStyle/>
        <a:p>
          <a:endParaRPr lang="en-US"/>
        </a:p>
      </dgm:t>
    </dgm:pt>
    <dgm:pt modelId="{D661E0BA-3A97-4001-8DB2-5C31937B5D39}" type="sibTrans" cxnId="{081B50B6-B21D-47B6-910F-186D04003AAB}">
      <dgm:prSet/>
      <dgm:spPr/>
      <dgm:t>
        <a:bodyPr/>
        <a:lstStyle/>
        <a:p>
          <a:endParaRPr lang="en-US"/>
        </a:p>
      </dgm:t>
    </dgm:pt>
    <dgm:pt modelId="{C09F9CA2-4402-40FD-B9FD-B8D00CB64B48}">
      <dgm:prSet phldrT="[Text]"/>
      <dgm:spPr/>
      <dgm:t>
        <a:bodyPr/>
        <a:lstStyle/>
        <a:p>
          <a:r>
            <a:rPr lang="en-US" dirty="0"/>
            <a:t>Equity</a:t>
          </a:r>
        </a:p>
      </dgm:t>
    </dgm:pt>
    <dgm:pt modelId="{90F256FC-8286-4416-B892-E7D589564902}" type="parTrans" cxnId="{623A212C-5D53-49F1-8BE9-163B484CC003}">
      <dgm:prSet/>
      <dgm:spPr/>
      <dgm:t>
        <a:bodyPr/>
        <a:lstStyle/>
        <a:p>
          <a:endParaRPr lang="en-US"/>
        </a:p>
      </dgm:t>
    </dgm:pt>
    <dgm:pt modelId="{DAD8EAF9-99B5-4FCB-A35D-CF17CE2FECBA}" type="sibTrans" cxnId="{623A212C-5D53-49F1-8BE9-163B484CC003}">
      <dgm:prSet/>
      <dgm:spPr/>
      <dgm:t>
        <a:bodyPr/>
        <a:lstStyle/>
        <a:p>
          <a:endParaRPr lang="en-US"/>
        </a:p>
      </dgm:t>
    </dgm:pt>
    <dgm:pt modelId="{599DDFB9-DAF6-4781-ACA5-ED6862504D50}">
      <dgm:prSet phldrT="[Text]"/>
      <dgm:spPr/>
      <dgm:t>
        <a:bodyPr/>
        <a:lstStyle/>
        <a:p>
          <a:r>
            <a:rPr lang="en-US" dirty="0"/>
            <a:t>Inclusion</a:t>
          </a:r>
        </a:p>
      </dgm:t>
    </dgm:pt>
    <dgm:pt modelId="{63C87772-5C13-4547-965F-A1886CF749ED}" type="parTrans" cxnId="{4B9A54C7-31BB-4BC9-890D-67FFFB864EF1}">
      <dgm:prSet/>
      <dgm:spPr/>
      <dgm:t>
        <a:bodyPr/>
        <a:lstStyle/>
        <a:p>
          <a:endParaRPr lang="en-US"/>
        </a:p>
      </dgm:t>
    </dgm:pt>
    <dgm:pt modelId="{C072F6F3-AE13-4BF8-8756-8799F17B221A}" type="sibTrans" cxnId="{4B9A54C7-31BB-4BC9-890D-67FFFB864EF1}">
      <dgm:prSet/>
      <dgm:spPr/>
      <dgm:t>
        <a:bodyPr/>
        <a:lstStyle/>
        <a:p>
          <a:endParaRPr lang="en-US"/>
        </a:p>
      </dgm:t>
    </dgm:pt>
    <dgm:pt modelId="{83507915-0B4C-4521-BE19-9560886BF525}" type="pres">
      <dgm:prSet presAssocID="{0E9EB871-E2FC-4BBB-AA88-A8F64C7F84D2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A220FE8-7B2A-44CE-A08C-811664BE508A}" type="pres">
      <dgm:prSet presAssocID="{599DDFB9-DAF6-4781-ACA5-ED6862504D50}" presName="Accent3" presStyleCnt="0"/>
      <dgm:spPr/>
    </dgm:pt>
    <dgm:pt modelId="{30483B12-76CD-4754-96FB-6358077D2C71}" type="pres">
      <dgm:prSet presAssocID="{599DDFB9-DAF6-4781-ACA5-ED6862504D50}" presName="Accent" presStyleLbl="node1" presStyleIdx="0" presStyleCnt="3"/>
      <dgm:spPr/>
    </dgm:pt>
    <dgm:pt modelId="{92E764BB-1D5F-4B81-8497-19A1BDBDD3F6}" type="pres">
      <dgm:prSet presAssocID="{599DDFB9-DAF6-4781-ACA5-ED6862504D50}" presName="ParentBackground3" presStyleCnt="0"/>
      <dgm:spPr/>
    </dgm:pt>
    <dgm:pt modelId="{FAA88BDF-EA9E-46C4-AAA3-89193D3FCBD1}" type="pres">
      <dgm:prSet presAssocID="{599DDFB9-DAF6-4781-ACA5-ED6862504D50}" presName="ParentBackground" presStyleLbl="fgAcc1" presStyleIdx="0" presStyleCnt="3"/>
      <dgm:spPr/>
    </dgm:pt>
    <dgm:pt modelId="{18EF9A36-04AC-4D93-8CB1-85F79258F592}" type="pres">
      <dgm:prSet presAssocID="{599DDFB9-DAF6-4781-ACA5-ED6862504D5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1913D65-FE35-4885-8148-B640C059E55B}" type="pres">
      <dgm:prSet presAssocID="{C09F9CA2-4402-40FD-B9FD-B8D00CB64B48}" presName="Accent2" presStyleCnt="0"/>
      <dgm:spPr/>
    </dgm:pt>
    <dgm:pt modelId="{E5FFBFA5-5C3E-4AD5-BEE8-536CD3DB7824}" type="pres">
      <dgm:prSet presAssocID="{C09F9CA2-4402-40FD-B9FD-B8D00CB64B48}" presName="Accent" presStyleLbl="node1" presStyleIdx="1" presStyleCnt="3"/>
      <dgm:spPr/>
    </dgm:pt>
    <dgm:pt modelId="{86AA9484-1B79-491E-917C-2EAAE16C3CE8}" type="pres">
      <dgm:prSet presAssocID="{C09F9CA2-4402-40FD-B9FD-B8D00CB64B48}" presName="ParentBackground2" presStyleCnt="0"/>
      <dgm:spPr/>
    </dgm:pt>
    <dgm:pt modelId="{509F97E1-015B-43E3-A7DA-8E7A3BA68BC7}" type="pres">
      <dgm:prSet presAssocID="{C09F9CA2-4402-40FD-B9FD-B8D00CB64B48}" presName="ParentBackground" presStyleLbl="fgAcc1" presStyleIdx="1" presStyleCnt="3"/>
      <dgm:spPr/>
    </dgm:pt>
    <dgm:pt modelId="{D86F3CFB-32BA-4AEA-B914-2F71299272CB}" type="pres">
      <dgm:prSet presAssocID="{C09F9CA2-4402-40FD-B9FD-B8D00CB64B4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B005A1E-9A60-4403-9E35-E07553E658BA}" type="pres">
      <dgm:prSet presAssocID="{81D6CC1A-E805-427A-8DA4-B7D9352C6B6A}" presName="Accent1" presStyleCnt="0"/>
      <dgm:spPr/>
    </dgm:pt>
    <dgm:pt modelId="{A123F58A-E541-410A-8BD4-DED877210459}" type="pres">
      <dgm:prSet presAssocID="{81D6CC1A-E805-427A-8DA4-B7D9352C6B6A}" presName="Accent" presStyleLbl="node1" presStyleIdx="2" presStyleCnt="3"/>
      <dgm:spPr/>
    </dgm:pt>
    <dgm:pt modelId="{D402664F-2677-4803-8038-F57D8120A2CA}" type="pres">
      <dgm:prSet presAssocID="{81D6CC1A-E805-427A-8DA4-B7D9352C6B6A}" presName="ParentBackground1" presStyleCnt="0"/>
      <dgm:spPr/>
    </dgm:pt>
    <dgm:pt modelId="{554B7124-C96B-4D67-B709-516D740F8250}" type="pres">
      <dgm:prSet presAssocID="{81D6CC1A-E805-427A-8DA4-B7D9352C6B6A}" presName="ParentBackground" presStyleLbl="fgAcc1" presStyleIdx="2" presStyleCnt="3"/>
      <dgm:spPr/>
    </dgm:pt>
    <dgm:pt modelId="{D0FDE387-174B-48B4-8BD6-19C303AD249A}" type="pres">
      <dgm:prSet presAssocID="{81D6CC1A-E805-427A-8DA4-B7D9352C6B6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B01D1E09-F646-4A64-8EE2-6ECB8EF19F5D}" type="presOf" srcId="{599DDFB9-DAF6-4781-ACA5-ED6862504D50}" destId="{18EF9A36-04AC-4D93-8CB1-85F79258F592}" srcOrd="1" destOrd="0" presId="urn:microsoft.com/office/officeart/2011/layout/CircleProcess"/>
    <dgm:cxn modelId="{68A95916-2063-4959-BF4D-AADD85D846AC}" type="presOf" srcId="{81D6CC1A-E805-427A-8DA4-B7D9352C6B6A}" destId="{D0FDE387-174B-48B4-8BD6-19C303AD249A}" srcOrd="1" destOrd="0" presId="urn:microsoft.com/office/officeart/2011/layout/CircleProcess"/>
    <dgm:cxn modelId="{623A212C-5D53-49F1-8BE9-163B484CC003}" srcId="{0E9EB871-E2FC-4BBB-AA88-A8F64C7F84D2}" destId="{C09F9CA2-4402-40FD-B9FD-B8D00CB64B48}" srcOrd="1" destOrd="0" parTransId="{90F256FC-8286-4416-B892-E7D589564902}" sibTransId="{DAD8EAF9-99B5-4FCB-A35D-CF17CE2FECBA}"/>
    <dgm:cxn modelId="{3F9D355C-528D-48B2-8568-44EC752214FD}" type="presOf" srcId="{81D6CC1A-E805-427A-8DA4-B7D9352C6B6A}" destId="{554B7124-C96B-4D67-B709-516D740F8250}" srcOrd="0" destOrd="0" presId="urn:microsoft.com/office/officeart/2011/layout/CircleProcess"/>
    <dgm:cxn modelId="{006E0248-2E77-4D91-8238-423AC80C3365}" type="presOf" srcId="{C09F9CA2-4402-40FD-B9FD-B8D00CB64B48}" destId="{D86F3CFB-32BA-4AEA-B914-2F71299272CB}" srcOrd="1" destOrd="0" presId="urn:microsoft.com/office/officeart/2011/layout/CircleProcess"/>
    <dgm:cxn modelId="{5CBD8249-2A64-4C07-ADA2-FE9D63DFF253}" type="presOf" srcId="{599DDFB9-DAF6-4781-ACA5-ED6862504D50}" destId="{FAA88BDF-EA9E-46C4-AAA3-89193D3FCBD1}" srcOrd="0" destOrd="0" presId="urn:microsoft.com/office/officeart/2011/layout/CircleProcess"/>
    <dgm:cxn modelId="{9724F287-0EC4-4E5B-A76E-B996B70B50B2}" type="presOf" srcId="{C09F9CA2-4402-40FD-B9FD-B8D00CB64B48}" destId="{509F97E1-015B-43E3-A7DA-8E7A3BA68BC7}" srcOrd="0" destOrd="0" presId="urn:microsoft.com/office/officeart/2011/layout/CircleProcess"/>
    <dgm:cxn modelId="{081B50B6-B21D-47B6-910F-186D04003AAB}" srcId="{0E9EB871-E2FC-4BBB-AA88-A8F64C7F84D2}" destId="{81D6CC1A-E805-427A-8DA4-B7D9352C6B6A}" srcOrd="0" destOrd="0" parTransId="{0C3B4D54-4B4A-4EDF-9859-ACEA77FC2342}" sibTransId="{D661E0BA-3A97-4001-8DB2-5C31937B5D39}"/>
    <dgm:cxn modelId="{01E953B7-6F9A-4078-B762-9E398C823169}" type="presOf" srcId="{0E9EB871-E2FC-4BBB-AA88-A8F64C7F84D2}" destId="{83507915-0B4C-4521-BE19-9560886BF525}" srcOrd="0" destOrd="0" presId="urn:microsoft.com/office/officeart/2011/layout/CircleProcess"/>
    <dgm:cxn modelId="{4B9A54C7-31BB-4BC9-890D-67FFFB864EF1}" srcId="{0E9EB871-E2FC-4BBB-AA88-A8F64C7F84D2}" destId="{599DDFB9-DAF6-4781-ACA5-ED6862504D50}" srcOrd="2" destOrd="0" parTransId="{63C87772-5C13-4547-965F-A1886CF749ED}" sibTransId="{C072F6F3-AE13-4BF8-8756-8799F17B221A}"/>
    <dgm:cxn modelId="{827C68E9-1635-4B85-9485-4A227EA4270F}" type="presParOf" srcId="{83507915-0B4C-4521-BE19-9560886BF525}" destId="{AA220FE8-7B2A-44CE-A08C-811664BE508A}" srcOrd="0" destOrd="0" presId="urn:microsoft.com/office/officeart/2011/layout/CircleProcess"/>
    <dgm:cxn modelId="{D9EE28EB-D49F-443F-86FD-850999D52F81}" type="presParOf" srcId="{AA220FE8-7B2A-44CE-A08C-811664BE508A}" destId="{30483B12-76CD-4754-96FB-6358077D2C71}" srcOrd="0" destOrd="0" presId="urn:microsoft.com/office/officeart/2011/layout/CircleProcess"/>
    <dgm:cxn modelId="{57E1540C-B73E-4E5B-81EB-50E5B825A785}" type="presParOf" srcId="{83507915-0B4C-4521-BE19-9560886BF525}" destId="{92E764BB-1D5F-4B81-8497-19A1BDBDD3F6}" srcOrd="1" destOrd="0" presId="urn:microsoft.com/office/officeart/2011/layout/CircleProcess"/>
    <dgm:cxn modelId="{34E8AD98-16C1-4A60-969E-7E332B3E2146}" type="presParOf" srcId="{92E764BB-1D5F-4B81-8497-19A1BDBDD3F6}" destId="{FAA88BDF-EA9E-46C4-AAA3-89193D3FCBD1}" srcOrd="0" destOrd="0" presId="urn:microsoft.com/office/officeart/2011/layout/CircleProcess"/>
    <dgm:cxn modelId="{BEF3680E-75F9-47C5-B29D-048DD35C1B1A}" type="presParOf" srcId="{83507915-0B4C-4521-BE19-9560886BF525}" destId="{18EF9A36-04AC-4D93-8CB1-85F79258F592}" srcOrd="2" destOrd="0" presId="urn:microsoft.com/office/officeart/2011/layout/CircleProcess"/>
    <dgm:cxn modelId="{C7A9108D-A482-4281-96DB-FDE70A2E6582}" type="presParOf" srcId="{83507915-0B4C-4521-BE19-9560886BF525}" destId="{41913D65-FE35-4885-8148-B640C059E55B}" srcOrd="3" destOrd="0" presId="urn:microsoft.com/office/officeart/2011/layout/CircleProcess"/>
    <dgm:cxn modelId="{DC50356D-CB0E-4280-BDCD-C52BB863223E}" type="presParOf" srcId="{41913D65-FE35-4885-8148-B640C059E55B}" destId="{E5FFBFA5-5C3E-4AD5-BEE8-536CD3DB7824}" srcOrd="0" destOrd="0" presId="urn:microsoft.com/office/officeart/2011/layout/CircleProcess"/>
    <dgm:cxn modelId="{2516F9EE-F549-4BA2-A004-A8185FE8CD38}" type="presParOf" srcId="{83507915-0B4C-4521-BE19-9560886BF525}" destId="{86AA9484-1B79-491E-917C-2EAAE16C3CE8}" srcOrd="4" destOrd="0" presId="urn:microsoft.com/office/officeart/2011/layout/CircleProcess"/>
    <dgm:cxn modelId="{BB61EC32-C31A-4D1A-A943-D42B1E587795}" type="presParOf" srcId="{86AA9484-1B79-491E-917C-2EAAE16C3CE8}" destId="{509F97E1-015B-43E3-A7DA-8E7A3BA68BC7}" srcOrd="0" destOrd="0" presId="urn:microsoft.com/office/officeart/2011/layout/CircleProcess"/>
    <dgm:cxn modelId="{32949B45-B035-416B-AC38-30E479BB96CE}" type="presParOf" srcId="{83507915-0B4C-4521-BE19-9560886BF525}" destId="{D86F3CFB-32BA-4AEA-B914-2F71299272CB}" srcOrd="5" destOrd="0" presId="urn:microsoft.com/office/officeart/2011/layout/CircleProcess"/>
    <dgm:cxn modelId="{AE8DC454-607B-4C48-A6D7-07334A5182D1}" type="presParOf" srcId="{83507915-0B4C-4521-BE19-9560886BF525}" destId="{7B005A1E-9A60-4403-9E35-E07553E658BA}" srcOrd="6" destOrd="0" presId="urn:microsoft.com/office/officeart/2011/layout/CircleProcess"/>
    <dgm:cxn modelId="{804D3ADA-DBC9-4632-8133-733AE8480433}" type="presParOf" srcId="{7B005A1E-9A60-4403-9E35-E07553E658BA}" destId="{A123F58A-E541-410A-8BD4-DED877210459}" srcOrd="0" destOrd="0" presId="urn:microsoft.com/office/officeart/2011/layout/CircleProcess"/>
    <dgm:cxn modelId="{0F9C24B0-48F3-4BCE-8E5B-BC1FFFC7B37F}" type="presParOf" srcId="{83507915-0B4C-4521-BE19-9560886BF525}" destId="{D402664F-2677-4803-8038-F57D8120A2CA}" srcOrd="7" destOrd="0" presId="urn:microsoft.com/office/officeart/2011/layout/CircleProcess"/>
    <dgm:cxn modelId="{EE17902C-794E-4903-B0FA-B682BEAA0320}" type="presParOf" srcId="{D402664F-2677-4803-8038-F57D8120A2CA}" destId="{554B7124-C96B-4D67-B709-516D740F8250}" srcOrd="0" destOrd="0" presId="urn:microsoft.com/office/officeart/2011/layout/CircleProcess"/>
    <dgm:cxn modelId="{5F8847C8-7C2D-4A24-9187-A614F9B806F0}" type="presParOf" srcId="{83507915-0B4C-4521-BE19-9560886BF525}" destId="{D0FDE387-174B-48B4-8BD6-19C303AD249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11D58-103D-4AA4-907C-3E6CACC3F4AC}">
      <dsp:nvSpPr>
        <dsp:cNvPr id="0" name=""/>
        <dsp:cNvSpPr/>
      </dsp:nvSpPr>
      <dsp:spPr>
        <a:xfrm>
          <a:off x="6722813" y="1489357"/>
          <a:ext cx="2011989" cy="2012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9D0FA-4D41-47D9-AA4C-69D100FB01E4}">
      <dsp:nvSpPr>
        <dsp:cNvPr id="0" name=""/>
        <dsp:cNvSpPr/>
      </dsp:nvSpPr>
      <dsp:spPr>
        <a:xfrm>
          <a:off x="6790109" y="1556438"/>
          <a:ext cx="1878259" cy="187792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Establish partnerships to expand buy-in</a:t>
          </a:r>
        </a:p>
      </dsp:txBody>
      <dsp:txXfrm>
        <a:off x="7058432" y="1824764"/>
        <a:ext cx="1341613" cy="1341277"/>
      </dsp:txXfrm>
    </dsp:sp>
    <dsp:sp modelId="{30483B12-76CD-4754-96FB-6358077D2C71}">
      <dsp:nvSpPr>
        <dsp:cNvPr id="0" name=""/>
        <dsp:cNvSpPr/>
      </dsp:nvSpPr>
      <dsp:spPr>
        <a:xfrm rot="2700000">
          <a:off x="4634882" y="1489215"/>
          <a:ext cx="2012022" cy="201202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88BDF-EA9E-46C4-AAA3-89193D3FCBD1}">
      <dsp:nvSpPr>
        <dsp:cNvPr id="0" name=""/>
        <dsp:cNvSpPr/>
      </dsp:nvSpPr>
      <dsp:spPr>
        <a:xfrm>
          <a:off x="4710823" y="1556438"/>
          <a:ext cx="1878259" cy="187792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 Initiatives to achieve goals</a:t>
          </a:r>
        </a:p>
      </dsp:txBody>
      <dsp:txXfrm>
        <a:off x="4979146" y="1824764"/>
        <a:ext cx="1341613" cy="1341277"/>
      </dsp:txXfrm>
    </dsp:sp>
    <dsp:sp modelId="{E5FFBFA5-5C3E-4AD5-BEE8-536CD3DB7824}">
      <dsp:nvSpPr>
        <dsp:cNvPr id="0" name=""/>
        <dsp:cNvSpPr/>
      </dsp:nvSpPr>
      <dsp:spPr>
        <a:xfrm rot="2700000">
          <a:off x="2564224" y="1489215"/>
          <a:ext cx="2012022" cy="201202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F97E1-015B-43E3-A7DA-8E7A3BA68BC7}">
      <dsp:nvSpPr>
        <dsp:cNvPr id="0" name=""/>
        <dsp:cNvSpPr/>
      </dsp:nvSpPr>
      <dsp:spPr>
        <a:xfrm>
          <a:off x="2631537" y="1556438"/>
          <a:ext cx="1878259" cy="187792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Establish Overarching Goals</a:t>
          </a:r>
        </a:p>
      </dsp:txBody>
      <dsp:txXfrm>
        <a:off x="2899860" y="1824764"/>
        <a:ext cx="1341613" cy="1341277"/>
      </dsp:txXfrm>
    </dsp:sp>
    <dsp:sp modelId="{A123F58A-E541-410A-8BD4-DED877210459}">
      <dsp:nvSpPr>
        <dsp:cNvPr id="0" name=""/>
        <dsp:cNvSpPr/>
      </dsp:nvSpPr>
      <dsp:spPr>
        <a:xfrm rot="2700000">
          <a:off x="484938" y="1489215"/>
          <a:ext cx="2012022" cy="201202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B7124-C96B-4D67-B709-516D740F8250}">
      <dsp:nvSpPr>
        <dsp:cNvPr id="0" name=""/>
        <dsp:cNvSpPr/>
      </dsp:nvSpPr>
      <dsp:spPr>
        <a:xfrm>
          <a:off x="552251" y="1556438"/>
          <a:ext cx="1878259" cy="187792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Assess</a:t>
          </a:r>
        </a:p>
      </dsp:txBody>
      <dsp:txXfrm>
        <a:off x="820574" y="1824764"/>
        <a:ext cx="1341613" cy="1341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83B12-76CD-4754-96FB-6358077D2C71}">
      <dsp:nvSpPr>
        <dsp:cNvPr id="0" name=""/>
        <dsp:cNvSpPr/>
      </dsp:nvSpPr>
      <dsp:spPr>
        <a:xfrm>
          <a:off x="6092362" y="1166416"/>
          <a:ext cx="2657595" cy="2658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88BDF-EA9E-46C4-AAA3-89193D3FCBD1}">
      <dsp:nvSpPr>
        <dsp:cNvPr id="0" name=""/>
        <dsp:cNvSpPr/>
      </dsp:nvSpPr>
      <dsp:spPr>
        <a:xfrm>
          <a:off x="6180602" y="1255034"/>
          <a:ext cx="2481114" cy="248085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Inclusion</a:t>
          </a:r>
        </a:p>
      </dsp:txBody>
      <dsp:txXfrm>
        <a:off x="6535295" y="1609508"/>
        <a:ext cx="1771730" cy="1771902"/>
      </dsp:txXfrm>
    </dsp:sp>
    <dsp:sp modelId="{E5FFBFA5-5C3E-4AD5-BEE8-536CD3DB7824}">
      <dsp:nvSpPr>
        <dsp:cNvPr id="0" name=""/>
        <dsp:cNvSpPr/>
      </dsp:nvSpPr>
      <dsp:spPr>
        <a:xfrm rot="2700000">
          <a:off x="3348861" y="1169629"/>
          <a:ext cx="2651194" cy="265119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F97E1-015B-43E3-A7DA-8E7A3BA68BC7}">
      <dsp:nvSpPr>
        <dsp:cNvPr id="0" name=""/>
        <dsp:cNvSpPr/>
      </dsp:nvSpPr>
      <dsp:spPr>
        <a:xfrm>
          <a:off x="3433901" y="1255034"/>
          <a:ext cx="2481114" cy="248085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Equity</a:t>
          </a:r>
        </a:p>
      </dsp:txBody>
      <dsp:txXfrm>
        <a:off x="3788593" y="1609508"/>
        <a:ext cx="1771730" cy="1771902"/>
      </dsp:txXfrm>
    </dsp:sp>
    <dsp:sp modelId="{A123F58A-E541-410A-8BD4-DED877210459}">
      <dsp:nvSpPr>
        <dsp:cNvPr id="0" name=""/>
        <dsp:cNvSpPr/>
      </dsp:nvSpPr>
      <dsp:spPr>
        <a:xfrm rot="2700000">
          <a:off x="602160" y="1169629"/>
          <a:ext cx="2651194" cy="265119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B7124-C96B-4D67-B709-516D740F8250}">
      <dsp:nvSpPr>
        <dsp:cNvPr id="0" name=""/>
        <dsp:cNvSpPr/>
      </dsp:nvSpPr>
      <dsp:spPr>
        <a:xfrm>
          <a:off x="687200" y="1255034"/>
          <a:ext cx="2481114" cy="248085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Diversity</a:t>
          </a:r>
        </a:p>
      </dsp:txBody>
      <dsp:txXfrm>
        <a:off x="1041892" y="1609508"/>
        <a:ext cx="1771730" cy="1771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C8E5E-9025-4ACE-B48C-7E1C4A2C2C05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C2182-56B2-4ABF-B89E-4734F460B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8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1C235-5E83-42BB-AD1C-9E7FEDB14BE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13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1C235-5E83-42BB-AD1C-9E7FEDB14BE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2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1C235-5E83-42BB-AD1C-9E7FEDB14BE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2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rgbClr val="42226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DB9F1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78AA86-35E2-4E45-9EA1-08384090C6A3}" type="datetime1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9/18/2018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A7D70-BA86-4620-B0D7-CD108CFA6D6C}" type="slidenum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AutoShape 2" descr="RoundGold Purpl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03532" y="3759332"/>
            <a:ext cx="1682178" cy="166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2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4125-B2C4-44FB-A7A2-DCBF0F6A8C67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B9A4AE-FBB6-464A-911F-DD7FB5147BEA}" type="datetime1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9/18/2018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A7D70-BA86-4620-B0D7-CD108CFA6D6C}" type="slidenum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93795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1" y="687475"/>
            <a:ext cx="8238707" cy="69428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717039"/>
            <a:ext cx="8238707" cy="4141759"/>
          </a:xfrm>
        </p:spPr>
        <p:txBody>
          <a:bodyPr anchor="t"/>
          <a:lstStyle>
            <a:lvl1pPr>
              <a:buClr>
                <a:srgbClr val="DA9F11"/>
              </a:buClr>
              <a:defRPr/>
            </a:lvl1pPr>
            <a:lvl2pPr>
              <a:buClr>
                <a:srgbClr val="DA9F11"/>
              </a:buClr>
              <a:defRPr/>
            </a:lvl2pPr>
            <a:lvl3pPr>
              <a:buClr>
                <a:srgbClr val="DA9F11"/>
              </a:buClr>
              <a:defRPr/>
            </a:lvl3pPr>
            <a:lvl4pPr>
              <a:buClr>
                <a:srgbClr val="DA9F11"/>
              </a:buClr>
              <a:defRPr/>
            </a:lvl4pPr>
            <a:lvl5pPr>
              <a:buClr>
                <a:srgbClr val="DA9F1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A9F11"/>
                </a:solidFill>
              </a:defRPr>
            </a:lvl1pPr>
          </a:lstStyle>
          <a:p>
            <a:fld id="{181CB3E0-DD1B-4E8F-891B-08EA57717E92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A9F1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i="0" baseline="0">
                <a:solidFill>
                  <a:srgbClr val="DA9F11"/>
                </a:solidFill>
              </a:defRPr>
            </a:lvl1pPr>
          </a:lstStyle>
          <a:p>
            <a:fld id="{48AA7D70-BA86-4620-B0D7-CD108CFA6D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51EB7B-C129-4FE5-BA46-2A945AC9D69E}" type="datetime1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9/18/2018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A7D70-BA86-4620-B0D7-CD108CFA6D6C}" type="slidenum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1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>
            <a:lvl1pPr>
              <a:buClr>
                <a:srgbClr val="DA9F11"/>
              </a:buClr>
              <a:defRPr/>
            </a:lvl1pPr>
            <a:lvl2pPr>
              <a:buClr>
                <a:srgbClr val="DA9F11"/>
              </a:buClr>
              <a:defRPr/>
            </a:lvl2pPr>
            <a:lvl3pPr>
              <a:buClr>
                <a:srgbClr val="DA9F11"/>
              </a:buClr>
              <a:defRPr/>
            </a:lvl3pPr>
            <a:lvl4pPr>
              <a:buClr>
                <a:srgbClr val="DA9F11"/>
              </a:buClr>
              <a:defRPr/>
            </a:lvl4pPr>
            <a:lvl5pPr>
              <a:buClr>
                <a:srgbClr val="DA9F1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>
            <a:lvl1pPr>
              <a:buClr>
                <a:srgbClr val="DA9F11"/>
              </a:buClr>
              <a:defRPr/>
            </a:lvl1pPr>
            <a:lvl2pPr>
              <a:buClr>
                <a:srgbClr val="DA9F11"/>
              </a:buClr>
              <a:defRPr/>
            </a:lvl2pPr>
            <a:lvl3pPr>
              <a:buClr>
                <a:srgbClr val="DA9F11"/>
              </a:buClr>
              <a:defRPr/>
            </a:lvl3pPr>
            <a:lvl4pPr>
              <a:buClr>
                <a:srgbClr val="DA9F11"/>
              </a:buClr>
              <a:defRPr/>
            </a:lvl4pPr>
            <a:lvl5pPr>
              <a:buClr>
                <a:srgbClr val="DA9F1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1D69-498B-4413-8805-6F0E6C47A215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0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>
            <a:lvl1pPr>
              <a:buClr>
                <a:srgbClr val="DA9F11"/>
              </a:buClr>
              <a:defRPr/>
            </a:lvl1pPr>
            <a:lvl2pPr>
              <a:buClr>
                <a:srgbClr val="DA9F11"/>
              </a:buClr>
              <a:defRPr/>
            </a:lvl2pPr>
            <a:lvl3pPr>
              <a:buClr>
                <a:srgbClr val="DA9F11"/>
              </a:buClr>
              <a:defRPr/>
            </a:lvl3pPr>
            <a:lvl4pPr>
              <a:buClr>
                <a:srgbClr val="DA9F11"/>
              </a:buClr>
              <a:defRPr/>
            </a:lvl4pPr>
            <a:lvl5pPr>
              <a:buClr>
                <a:srgbClr val="DA9F1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>
            <a:lvl1pPr>
              <a:buClr>
                <a:srgbClr val="DA9F11"/>
              </a:buClr>
              <a:defRPr/>
            </a:lvl1pPr>
            <a:lvl2pPr>
              <a:buClr>
                <a:srgbClr val="DA9F11"/>
              </a:buClr>
              <a:defRPr/>
            </a:lvl2pPr>
            <a:lvl3pPr>
              <a:buClr>
                <a:srgbClr val="DA9F11"/>
              </a:buClr>
              <a:defRPr/>
            </a:lvl3pPr>
            <a:lvl4pPr>
              <a:buClr>
                <a:srgbClr val="DA9F11"/>
              </a:buClr>
              <a:defRPr/>
            </a:lvl4pPr>
            <a:lvl5pPr>
              <a:buClr>
                <a:srgbClr val="DA9F1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2653-835B-427F-BFA5-AAD25F2AA36E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95F-C779-42FD-881D-743EFE7E2274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D526-527E-4722-AD7D-082D17AC83E7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buClr>
                <a:srgbClr val="DA9F11"/>
              </a:buClr>
              <a:defRPr sz="2000">
                <a:solidFill>
                  <a:schemeClr val="tx2"/>
                </a:solidFill>
              </a:defRPr>
            </a:lvl1pPr>
            <a:lvl2pPr>
              <a:buClr>
                <a:srgbClr val="DA9F11"/>
              </a:buClr>
              <a:defRPr sz="1800">
                <a:solidFill>
                  <a:schemeClr val="tx2"/>
                </a:solidFill>
              </a:defRPr>
            </a:lvl2pPr>
            <a:lvl3pPr>
              <a:buClr>
                <a:srgbClr val="DA9F11"/>
              </a:buClr>
              <a:defRPr sz="1600">
                <a:solidFill>
                  <a:schemeClr val="tx2"/>
                </a:solidFill>
              </a:defRPr>
            </a:lvl3pPr>
            <a:lvl4pPr>
              <a:buClr>
                <a:srgbClr val="DA9F11"/>
              </a:buClr>
              <a:defRPr sz="1400">
                <a:solidFill>
                  <a:schemeClr val="tx2"/>
                </a:solidFill>
              </a:defRPr>
            </a:lvl4pPr>
            <a:lvl5pPr>
              <a:buClr>
                <a:srgbClr val="DA9F11"/>
              </a:buCl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98C189-5310-464E-A411-CF06FCB7C5F4}" type="datetime1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9/18/2018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A7D70-BA86-4620-B0D7-CD108CFA6D6C}" type="slidenum">
              <a:rPr lang="en-US" smtClean="0">
                <a:solidFill>
                  <a:srgbClr val="42226C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2226C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79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2EB6-4B57-4AE6-BBCD-7ABAA2BF45DC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091" y="687474"/>
            <a:ext cx="8238710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91" y="2228003"/>
            <a:ext cx="8238710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631599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CF50CD1-2A11-4E9C-8F26-2B517CFAA565}" type="datetime1">
              <a:rPr lang="en-US" smtClean="0">
                <a:solidFill>
                  <a:srgbClr val="C49500"/>
                </a:solidFill>
              </a:rPr>
              <a:pPr/>
              <a:t>9/18/2018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092" y="6311671"/>
            <a:ext cx="5003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5" y="6315997"/>
            <a:ext cx="88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AA7D70-BA86-4620-B0D7-CD108CFA6D6C}" type="slidenum">
              <a:rPr lang="en-US" smtClean="0">
                <a:solidFill>
                  <a:srgbClr val="C49500"/>
                </a:solidFill>
              </a:rPr>
              <a:pPr/>
              <a:t>‹#›</a:t>
            </a:fld>
            <a:endParaRPr lang="en-US" dirty="0">
              <a:solidFill>
                <a:srgbClr val="C495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rgbClr val="4616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rgbClr val="5F60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rgbClr val="DB9F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19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Diversity Plan Update</a:t>
            </a:r>
          </a:p>
        </p:txBody>
      </p:sp>
      <p:sp>
        <p:nvSpPr>
          <p:cNvPr id="33" name="Subtitle 3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7, 2018</a:t>
            </a:r>
          </a:p>
        </p:txBody>
      </p:sp>
    </p:spTree>
    <p:extLst>
      <p:ext uri="{BB962C8B-B14F-4D97-AF65-F5344CB8AC3E}">
        <p14:creationId xmlns:p14="http://schemas.microsoft.com/office/powerpoint/2010/main" val="35229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Forward - DIVERSITY PLAN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717039"/>
            <a:ext cx="8238707" cy="4964083"/>
          </a:xfrm>
        </p:spPr>
        <p:txBody>
          <a:bodyPr>
            <a:normAutofit/>
          </a:bodyPr>
          <a:lstStyle/>
          <a:p>
            <a:r>
              <a:rPr lang="en-US" sz="2000" dirty="0"/>
              <a:t>Assemble diverse constituents to increase buy-in </a:t>
            </a:r>
          </a:p>
          <a:p>
            <a:r>
              <a:rPr lang="en-US" sz="2000" dirty="0"/>
              <a:t>Provide transparent process for development, adoption and roll-out of plan</a:t>
            </a:r>
          </a:p>
          <a:p>
            <a:r>
              <a:rPr lang="en-US" sz="2000" dirty="0"/>
              <a:t>Overarching goals will drive strategies: </a:t>
            </a:r>
          </a:p>
          <a:p>
            <a:pPr lvl="1"/>
            <a:r>
              <a:rPr lang="en-US" sz="1800" dirty="0"/>
              <a:t>Diversity: Baseline data supports increasing the diversity of faculty and staff </a:t>
            </a:r>
          </a:p>
          <a:p>
            <a:pPr lvl="1"/>
            <a:r>
              <a:rPr lang="en-US" sz="1800" dirty="0"/>
              <a:t>Equity: Must actively address complaints regarding bias, harassment and discrimination</a:t>
            </a:r>
          </a:p>
          <a:p>
            <a:pPr lvl="1"/>
            <a:r>
              <a:rPr lang="en-US" sz="1800" dirty="0"/>
              <a:t>Inclusion: Must actively pursue intentional efforts to ensure that the campus climate is welcoming, safe and values the contributions of all constituents </a:t>
            </a:r>
          </a:p>
          <a:p>
            <a:r>
              <a:rPr lang="en-US" sz="2000" dirty="0"/>
              <a:t>Efforts will focus on increased campus engagement and collaboration in development and implementation of plan</a:t>
            </a:r>
          </a:p>
          <a:p>
            <a:r>
              <a:rPr lang="en-US" sz="2000" dirty="0"/>
              <a:t>Year 2 (2018-19) – we will develop five year Strategic Diversity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6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2869511"/>
              </p:ext>
            </p:extLst>
          </p:nvPr>
        </p:nvGraphicFramePr>
        <p:xfrm>
          <a:off x="116238" y="1456841"/>
          <a:ext cx="8803038" cy="499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84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/>
              <a:t>Assessment: Year 1</a:t>
            </a:r>
          </a:p>
          <a:p>
            <a:pPr lvl="1"/>
            <a:r>
              <a:rPr lang="en-US" sz="1800" dirty="0"/>
              <a:t>Spring 2018 VPAA Diversity Workgroup established</a:t>
            </a:r>
          </a:p>
          <a:p>
            <a:pPr lvl="2"/>
            <a:r>
              <a:rPr lang="en-US" sz="1800" dirty="0"/>
              <a:t>Conducted Campus Diversity Survey of faculty, staff and students</a:t>
            </a:r>
          </a:p>
          <a:p>
            <a:pPr lvl="2"/>
            <a:r>
              <a:rPr lang="en-US" sz="1800" dirty="0"/>
              <a:t>Conducted focus groups with specific segments of student population</a:t>
            </a:r>
          </a:p>
          <a:p>
            <a:pPr lvl="2"/>
            <a:r>
              <a:rPr lang="en-US" sz="1800" dirty="0"/>
              <a:t>Report of Diversity Survey expected this Summer</a:t>
            </a:r>
          </a:p>
          <a:p>
            <a:pPr lvl="1"/>
            <a:r>
              <a:rPr lang="en-US" sz="1800" dirty="0"/>
              <a:t>Compiled baseline data for UNA workforce and student enrollment from Office of Research &amp; Human Resources</a:t>
            </a:r>
          </a:p>
          <a:p>
            <a:pPr lvl="1"/>
            <a:endParaRPr lang="en-US" sz="1800" dirty="0"/>
          </a:p>
          <a:p>
            <a:r>
              <a:rPr lang="en-US" b="1" dirty="0"/>
              <a:t>Ongoing Assessment:  Year 2 and beyond</a:t>
            </a:r>
          </a:p>
          <a:p>
            <a:pPr lvl="1"/>
            <a:r>
              <a:rPr lang="en-US" dirty="0"/>
              <a:t>Identifying metrics; pre and post surveys; identifying timeline for continuous assessment and review of data; identifying additional tools for assessment, i.e. exit interviews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7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80323"/>
              </p:ext>
            </p:extLst>
          </p:nvPr>
        </p:nvGraphicFramePr>
        <p:xfrm>
          <a:off x="448090" y="1504286"/>
          <a:ext cx="8238709" cy="435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034">
                  <a:extLst>
                    <a:ext uri="{9D8B030D-6E8A-4147-A177-3AD203B41FA5}">
                      <a16:colId xmlns:a16="http://schemas.microsoft.com/office/drawing/2014/main" val="2038880386"/>
                    </a:ext>
                  </a:extLst>
                </a:gridCol>
                <a:gridCol w="474935">
                  <a:extLst>
                    <a:ext uri="{9D8B030D-6E8A-4147-A177-3AD203B41FA5}">
                      <a16:colId xmlns:a16="http://schemas.microsoft.com/office/drawing/2014/main" val="3462707438"/>
                    </a:ext>
                  </a:extLst>
                </a:gridCol>
                <a:gridCol w="527087">
                  <a:extLst>
                    <a:ext uri="{9D8B030D-6E8A-4147-A177-3AD203B41FA5}">
                      <a16:colId xmlns:a16="http://schemas.microsoft.com/office/drawing/2014/main" val="390996492"/>
                    </a:ext>
                  </a:extLst>
                </a:gridCol>
                <a:gridCol w="560115">
                  <a:extLst>
                    <a:ext uri="{9D8B030D-6E8A-4147-A177-3AD203B41FA5}">
                      <a16:colId xmlns:a16="http://schemas.microsoft.com/office/drawing/2014/main" val="2506472670"/>
                    </a:ext>
                  </a:extLst>
                </a:gridCol>
                <a:gridCol w="481888">
                  <a:extLst>
                    <a:ext uri="{9D8B030D-6E8A-4147-A177-3AD203B41FA5}">
                      <a16:colId xmlns:a16="http://schemas.microsoft.com/office/drawing/2014/main" val="759730572"/>
                    </a:ext>
                  </a:extLst>
                </a:gridCol>
                <a:gridCol w="617480">
                  <a:extLst>
                    <a:ext uri="{9D8B030D-6E8A-4147-A177-3AD203B41FA5}">
                      <a16:colId xmlns:a16="http://schemas.microsoft.com/office/drawing/2014/main" val="2002281899"/>
                    </a:ext>
                  </a:extLst>
                </a:gridCol>
                <a:gridCol w="574022">
                  <a:extLst>
                    <a:ext uri="{9D8B030D-6E8A-4147-A177-3AD203B41FA5}">
                      <a16:colId xmlns:a16="http://schemas.microsoft.com/office/drawing/2014/main" val="4051758480"/>
                    </a:ext>
                  </a:extLst>
                </a:gridCol>
                <a:gridCol w="563592">
                  <a:extLst>
                    <a:ext uri="{9D8B030D-6E8A-4147-A177-3AD203B41FA5}">
                      <a16:colId xmlns:a16="http://schemas.microsoft.com/office/drawing/2014/main" val="3763318723"/>
                    </a:ext>
                  </a:extLst>
                </a:gridCol>
                <a:gridCol w="643556">
                  <a:extLst>
                    <a:ext uri="{9D8B030D-6E8A-4147-A177-3AD203B41FA5}">
                      <a16:colId xmlns:a16="http://schemas.microsoft.com/office/drawing/2014/main" val="3369788840"/>
                    </a:ext>
                  </a:extLst>
                </a:gridCol>
              </a:tblGrid>
              <a:tr h="380581">
                <a:tc>
                  <a:txBody>
                    <a:bodyPr/>
                    <a:lstStyle/>
                    <a:p>
                      <a:r>
                        <a:rPr lang="en-US" sz="1800" dirty="0"/>
                        <a:t>Ethnicity/Race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AI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AA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HI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MR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NA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NR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WH</a:t>
                      </a:r>
                    </a:p>
                  </a:txBody>
                  <a:tcPr marL="91447" marR="91447" marT="45724" marB="45724"/>
                </a:tc>
                <a:extLst>
                  <a:ext uri="{0D108BD9-81ED-4DB2-BD59-A6C34878D82A}">
                    <a16:rowId xmlns:a16="http://schemas.microsoft.com/office/drawing/2014/main" val="3773676680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400" b="1" dirty="0"/>
                        <a:t>Administration,</a:t>
                      </a:r>
                      <a:r>
                        <a:rPr lang="en-US" sz="1400" b="1" baseline="0" dirty="0"/>
                        <a:t> Faculty &amp; Staff</a:t>
                      </a:r>
                      <a:endParaRPr lang="en-US" sz="1400" b="1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47" marR="91447" marT="45724" marB="45724"/>
                </a:tc>
                <a:extLst>
                  <a:ext uri="{0D108BD9-81ED-4DB2-BD59-A6C34878D82A}">
                    <a16:rowId xmlns:a16="http://schemas.microsoft.com/office/drawing/2014/main" val="2885162104"/>
                  </a:ext>
                </a:extLst>
              </a:tr>
              <a:tr h="459866">
                <a:tc>
                  <a:txBody>
                    <a:bodyPr/>
                    <a:lstStyle/>
                    <a:p>
                      <a:r>
                        <a:rPr lang="en-US" sz="1200" dirty="0"/>
                        <a:t>Senior</a:t>
                      </a:r>
                      <a:r>
                        <a:rPr lang="en-US" sz="1200" baseline="0" dirty="0"/>
                        <a:t> Administrators</a:t>
                      </a:r>
                    </a:p>
                    <a:p>
                      <a:pPr lvl="1"/>
                      <a:r>
                        <a:rPr lang="en-US" sz="1100" i="1" baseline="0" dirty="0"/>
                        <a:t>Executive Council, AVPs, Deans, &amp; Directors</a:t>
                      </a:r>
                      <a:endParaRPr lang="en-US" sz="1100" i="1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83%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3925117936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Associate/Assistant</a:t>
                      </a:r>
                      <a:r>
                        <a:rPr lang="en-US" sz="1200" baseline="0" dirty="0"/>
                        <a:t> Directors/Department Managers</a:t>
                      </a:r>
                      <a:endParaRPr lang="en-US" sz="12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97%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111813191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Department Chairs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71%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1286955982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Faculty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84%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657883604"/>
                  </a:ext>
                </a:extLst>
              </a:tr>
              <a:tr h="459866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Staff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baseline="0" dirty="0"/>
                        <a:t>Coordinators, Managers, &amp; Advisors</a:t>
                      </a:r>
                      <a:endParaRPr lang="en-US" sz="1100" i="1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4235121985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Office/Administrative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86%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1194675742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Maintenance/Facilities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72%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3657488735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Athletic Coaches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86%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387716132"/>
                  </a:ext>
                </a:extLst>
              </a:tr>
              <a:tr h="381775">
                <a:tc>
                  <a:txBody>
                    <a:bodyPr/>
                    <a:lstStyle/>
                    <a:p>
                      <a:r>
                        <a:rPr lang="en-US" sz="1200" dirty="0"/>
                        <a:t>Adjunct Instructors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1%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90%</a:t>
                      </a:r>
                    </a:p>
                  </a:txBody>
                  <a:tcPr marL="91447" marR="91447" marT="45724" marB="45724" anchor="ctr"/>
                </a:tc>
                <a:extLst>
                  <a:ext uri="{0D108BD9-81ED-4DB2-BD59-A6C34878D82A}">
                    <a16:rowId xmlns:a16="http://schemas.microsoft.com/office/drawing/2014/main" val="126694539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30634" y="6024327"/>
            <a:ext cx="7418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buFont typeface="Arial" panose="020B0604020202020204" pitchFamily="34" charset="0"/>
              <a:buNone/>
              <a:defRPr/>
            </a:pPr>
            <a:r>
              <a:rPr lang="en-US" altLang="en-US" sz="1200" b="1" u="sng" dirty="0">
                <a:solidFill>
                  <a:prstClr val="black"/>
                </a:solidFill>
              </a:rPr>
              <a:t>Key:</a:t>
            </a:r>
            <a:r>
              <a:rPr lang="en-US" altLang="en-US" sz="1200" dirty="0">
                <a:solidFill>
                  <a:prstClr val="black"/>
                </a:solidFill>
              </a:rPr>
              <a:t> </a:t>
            </a:r>
            <a:r>
              <a:rPr lang="en-US" altLang="en-US" sz="1200" b="1" dirty="0">
                <a:solidFill>
                  <a:prstClr val="black"/>
                </a:solidFill>
              </a:rPr>
              <a:t>AI</a:t>
            </a:r>
            <a:r>
              <a:rPr lang="en-US" altLang="en-US" sz="1200" dirty="0">
                <a:solidFill>
                  <a:prstClr val="black"/>
                </a:solidFill>
              </a:rPr>
              <a:t> – American Indian or Alaskan Native; </a:t>
            </a:r>
            <a:r>
              <a:rPr lang="en-US" altLang="en-US" sz="1200" b="1" dirty="0">
                <a:solidFill>
                  <a:prstClr val="black"/>
                </a:solidFill>
              </a:rPr>
              <a:t>AS</a:t>
            </a:r>
            <a:r>
              <a:rPr lang="en-US" altLang="en-US" sz="1200" dirty="0">
                <a:solidFill>
                  <a:prstClr val="black"/>
                </a:solidFill>
              </a:rPr>
              <a:t> – Asian; </a:t>
            </a:r>
            <a:r>
              <a:rPr lang="en-US" altLang="en-US" sz="1200" b="1" dirty="0">
                <a:solidFill>
                  <a:prstClr val="black"/>
                </a:solidFill>
              </a:rPr>
              <a:t>AA </a:t>
            </a:r>
            <a:r>
              <a:rPr lang="en-US" altLang="en-US" sz="1200" dirty="0">
                <a:solidFill>
                  <a:prstClr val="black"/>
                </a:solidFill>
              </a:rPr>
              <a:t>– African American; </a:t>
            </a:r>
            <a:r>
              <a:rPr lang="en-US" altLang="en-US" sz="1200" b="1" dirty="0">
                <a:solidFill>
                  <a:prstClr val="black"/>
                </a:solidFill>
              </a:rPr>
              <a:t>HI </a:t>
            </a:r>
            <a:r>
              <a:rPr lang="en-US" altLang="en-US" sz="1200" dirty="0">
                <a:solidFill>
                  <a:prstClr val="black"/>
                </a:solidFill>
              </a:rPr>
              <a:t>– Hispanic; </a:t>
            </a:r>
          </a:p>
          <a:p>
            <a:pPr marL="114300">
              <a:buFont typeface="Arial" panose="020B0604020202020204" pitchFamily="34" charset="0"/>
              <a:buNone/>
              <a:defRPr/>
            </a:pPr>
            <a:r>
              <a:rPr lang="en-US" altLang="en-US" sz="1200" b="1" dirty="0">
                <a:solidFill>
                  <a:prstClr val="black"/>
                </a:solidFill>
              </a:rPr>
              <a:t>MR</a:t>
            </a:r>
            <a:r>
              <a:rPr lang="en-US" altLang="en-US" sz="1200" dirty="0">
                <a:solidFill>
                  <a:prstClr val="black"/>
                </a:solidFill>
              </a:rPr>
              <a:t> – Multi-Racial; </a:t>
            </a:r>
            <a:r>
              <a:rPr lang="en-US" altLang="en-US" sz="1200" b="1" dirty="0">
                <a:solidFill>
                  <a:prstClr val="black"/>
                </a:solidFill>
              </a:rPr>
              <a:t>NA</a:t>
            </a:r>
            <a:r>
              <a:rPr lang="en-US" altLang="en-US" sz="1200" dirty="0">
                <a:solidFill>
                  <a:prstClr val="black"/>
                </a:solidFill>
              </a:rPr>
              <a:t> – Native Hawaiian or Pacific Islander; </a:t>
            </a:r>
            <a:r>
              <a:rPr lang="en-US" altLang="en-US" sz="1200" b="1" dirty="0">
                <a:solidFill>
                  <a:prstClr val="black"/>
                </a:solidFill>
              </a:rPr>
              <a:t>NA</a:t>
            </a:r>
            <a:r>
              <a:rPr lang="en-US" altLang="en-US" sz="1200" dirty="0">
                <a:solidFill>
                  <a:prstClr val="black"/>
                </a:solidFill>
              </a:rPr>
              <a:t> – Non Resident Alien; </a:t>
            </a:r>
            <a:r>
              <a:rPr lang="en-US" altLang="en-US" sz="1200" b="1" dirty="0">
                <a:solidFill>
                  <a:prstClr val="black"/>
                </a:solidFill>
              </a:rPr>
              <a:t>NR</a:t>
            </a:r>
            <a:r>
              <a:rPr lang="en-US" altLang="en-US" sz="1200" dirty="0">
                <a:solidFill>
                  <a:prstClr val="black"/>
                </a:solidFill>
              </a:rPr>
              <a:t> – Not Reported; </a:t>
            </a:r>
          </a:p>
          <a:p>
            <a:pPr marL="114300">
              <a:buFont typeface="Arial" panose="020B0604020202020204" pitchFamily="34" charset="0"/>
              <a:buNone/>
              <a:defRPr/>
            </a:pPr>
            <a:r>
              <a:rPr lang="en-US" altLang="en-US" sz="1200" b="1" dirty="0">
                <a:solidFill>
                  <a:prstClr val="black"/>
                </a:solidFill>
              </a:rPr>
              <a:t>WH</a:t>
            </a:r>
            <a:r>
              <a:rPr lang="en-US" altLang="en-US" sz="1200" dirty="0">
                <a:solidFill>
                  <a:prstClr val="black"/>
                </a:solidFill>
              </a:rPr>
              <a:t> - White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8935" y="836907"/>
            <a:ext cx="5106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</a:rPr>
              <a:t>BASELINE DATA HIGHLIGHT</a:t>
            </a:r>
          </a:p>
        </p:txBody>
      </p:sp>
    </p:spTree>
    <p:extLst>
      <p:ext uri="{BB962C8B-B14F-4D97-AF65-F5344CB8AC3E}">
        <p14:creationId xmlns:p14="http://schemas.microsoft.com/office/powerpoint/2010/main" val="39725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Data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58559"/>
              </p:ext>
            </p:extLst>
          </p:nvPr>
        </p:nvGraphicFramePr>
        <p:xfrm>
          <a:off x="448092" y="1511088"/>
          <a:ext cx="8238707" cy="4566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386">
                  <a:extLst>
                    <a:ext uri="{9D8B030D-6E8A-4147-A177-3AD203B41FA5}">
                      <a16:colId xmlns:a16="http://schemas.microsoft.com/office/drawing/2014/main" val="2038880386"/>
                    </a:ext>
                  </a:extLst>
                </a:gridCol>
                <a:gridCol w="855971">
                  <a:extLst>
                    <a:ext uri="{9D8B030D-6E8A-4147-A177-3AD203B41FA5}">
                      <a16:colId xmlns:a16="http://schemas.microsoft.com/office/drawing/2014/main" val="3462707438"/>
                    </a:ext>
                  </a:extLst>
                </a:gridCol>
                <a:gridCol w="866793">
                  <a:extLst>
                    <a:ext uri="{9D8B030D-6E8A-4147-A177-3AD203B41FA5}">
                      <a16:colId xmlns:a16="http://schemas.microsoft.com/office/drawing/2014/main" val="4246672079"/>
                    </a:ext>
                  </a:extLst>
                </a:gridCol>
                <a:gridCol w="855971">
                  <a:extLst>
                    <a:ext uri="{9D8B030D-6E8A-4147-A177-3AD203B41FA5}">
                      <a16:colId xmlns:a16="http://schemas.microsoft.com/office/drawing/2014/main" val="2310451814"/>
                    </a:ext>
                  </a:extLst>
                </a:gridCol>
                <a:gridCol w="866793">
                  <a:extLst>
                    <a:ext uri="{9D8B030D-6E8A-4147-A177-3AD203B41FA5}">
                      <a16:colId xmlns:a16="http://schemas.microsoft.com/office/drawing/2014/main" val="2692436800"/>
                    </a:ext>
                  </a:extLst>
                </a:gridCol>
                <a:gridCol w="855971">
                  <a:extLst>
                    <a:ext uri="{9D8B030D-6E8A-4147-A177-3AD203B41FA5}">
                      <a16:colId xmlns:a16="http://schemas.microsoft.com/office/drawing/2014/main" val="204282052"/>
                    </a:ext>
                  </a:extLst>
                </a:gridCol>
                <a:gridCol w="717822">
                  <a:extLst>
                    <a:ext uri="{9D8B030D-6E8A-4147-A177-3AD203B41FA5}">
                      <a16:colId xmlns:a16="http://schemas.microsoft.com/office/drawing/2014/main" val="2907929065"/>
                    </a:ext>
                  </a:extLst>
                </a:gridCol>
              </a:tblGrid>
              <a:tr h="37927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Ethnicity/Race</a:t>
                      </a:r>
                    </a:p>
                  </a:txBody>
                  <a:tcPr marL="91439" marR="91439" marT="45713" marB="4571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2017</a:t>
                      </a:r>
                    </a:p>
                  </a:txBody>
                  <a:tcPr marL="91439" marR="91439" marT="45713" marB="4571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2016</a:t>
                      </a:r>
                    </a:p>
                  </a:txBody>
                  <a:tcPr marL="91439" marR="91439" marT="45713" marB="4571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2015</a:t>
                      </a:r>
                    </a:p>
                  </a:txBody>
                  <a:tcPr marL="91439" marR="91439" marT="45713" marB="4571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676680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b="1" dirty="0"/>
                        <a:t>Student</a:t>
                      </a:r>
                      <a:r>
                        <a:rPr lang="en-US" sz="1400" b="1" baseline="0" dirty="0"/>
                        <a:t> Demographics</a:t>
                      </a:r>
                      <a:endParaRPr lang="en-US" sz="1400" b="1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Count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Count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Count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3308858649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American Indian or Alaskan</a:t>
                      </a:r>
                      <a:r>
                        <a:rPr lang="en-US" sz="1400" baseline="0" dirty="0"/>
                        <a:t> Native</a:t>
                      </a:r>
                      <a:endParaRPr lang="en-US" sz="14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67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0.9%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3925117936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Asian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2.2%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151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11813191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Black</a:t>
                      </a:r>
                      <a:r>
                        <a:rPr lang="en-US" sz="1400" baseline="0" dirty="0"/>
                        <a:t> or African American</a:t>
                      </a:r>
                      <a:endParaRPr lang="en-US" sz="14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1,045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1,011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13.5%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945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13.4%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286955982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Hispanic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217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189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174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657883604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Multi-Racial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176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178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160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4235121985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Native Hawaiian/Other</a:t>
                      </a:r>
                      <a:r>
                        <a:rPr lang="en-US" sz="1400" baseline="0" dirty="0"/>
                        <a:t> Pacific Islander</a:t>
                      </a:r>
                      <a:endParaRPr lang="en-US" sz="14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194675742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Non Resident Alien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252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3.4%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282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3.8%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308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3657488735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Not-Reported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231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3.1%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320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319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387716132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r>
                        <a:rPr lang="en-US" sz="1400" dirty="0"/>
                        <a:t>White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5,296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71.0%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5,281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70.5%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4,985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70.4%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266945394"/>
                  </a:ext>
                </a:extLst>
              </a:tr>
              <a:tr h="380674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Overal</a:t>
                      </a:r>
                      <a:r>
                        <a:rPr lang="en-US" sz="1400" baseline="0" dirty="0"/>
                        <a:t>l University Totals</a:t>
                      </a:r>
                      <a:endParaRPr lang="en-US" sz="1400" dirty="0"/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7,457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7,492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7,078</a:t>
                      </a:r>
                    </a:p>
                  </a:txBody>
                  <a:tcPr marL="91439" marR="91439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100%</a:t>
                      </a:r>
                    </a:p>
                  </a:txBody>
                  <a:tcPr marL="91439" marR="91439" marT="45713" marB="45713"/>
                </a:tc>
                <a:extLst>
                  <a:ext uri="{0D108BD9-81ED-4DB2-BD59-A6C34878D82A}">
                    <a16:rowId xmlns:a16="http://schemas.microsoft.com/office/drawing/2014/main" val="1407917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2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DATA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35545"/>
              </p:ext>
            </p:extLst>
          </p:nvPr>
        </p:nvGraphicFramePr>
        <p:xfrm>
          <a:off x="448092" y="1518838"/>
          <a:ext cx="8238705" cy="433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109">
                  <a:extLst>
                    <a:ext uri="{9D8B030D-6E8A-4147-A177-3AD203B41FA5}">
                      <a16:colId xmlns:a16="http://schemas.microsoft.com/office/drawing/2014/main" val="2038880386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3462707438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184891076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2310451814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2007994857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204282052"/>
                    </a:ext>
                  </a:extLst>
                </a:gridCol>
                <a:gridCol w="920266">
                  <a:extLst>
                    <a:ext uri="{9D8B030D-6E8A-4147-A177-3AD203B41FA5}">
                      <a16:colId xmlns:a16="http://schemas.microsoft.com/office/drawing/2014/main" val="391957508"/>
                    </a:ext>
                  </a:extLst>
                </a:gridCol>
              </a:tblGrid>
              <a:tr h="8642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Gender</a:t>
                      </a:r>
                    </a:p>
                  </a:txBody>
                  <a:tcPr marL="91428" marR="91428" marT="45728" marB="4572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2017</a:t>
                      </a:r>
                    </a:p>
                  </a:txBody>
                  <a:tcPr marL="91428" marR="91428" marT="45728" marB="4572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2016</a:t>
                      </a:r>
                    </a:p>
                  </a:txBody>
                  <a:tcPr marL="91428" marR="91428" marT="45728" marB="4572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Fall 2015</a:t>
                      </a:r>
                    </a:p>
                  </a:txBody>
                  <a:tcPr marL="91428" marR="91428" marT="45728" marB="4572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676680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r>
                        <a:rPr lang="en-US" sz="1800" b="1" dirty="0"/>
                        <a:t>Student</a:t>
                      </a:r>
                      <a:r>
                        <a:rPr lang="en-US" sz="1800" b="1" baseline="0" dirty="0"/>
                        <a:t> Demographics</a:t>
                      </a:r>
                    </a:p>
                    <a:p>
                      <a:r>
                        <a:rPr lang="en-US" sz="1800" b="1" baseline="0" dirty="0"/>
                        <a:t>      </a:t>
                      </a:r>
                      <a:endParaRPr lang="en-US" sz="1800" b="1" dirty="0"/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Count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Count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Count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%</a:t>
                      </a:r>
                    </a:p>
                  </a:txBody>
                  <a:tcPr marL="91428" marR="91428" marT="45728" marB="45728"/>
                </a:tc>
                <a:extLst>
                  <a:ext uri="{0D108BD9-81ED-4DB2-BD59-A6C34878D82A}">
                    <a16:rowId xmlns:a16="http://schemas.microsoft.com/office/drawing/2014/main" val="1833501329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r>
                        <a:rPr lang="en-US" sz="1800" dirty="0"/>
                        <a:t>Female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4,409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59.1%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4,435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59.2%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4,165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58.8%</a:t>
                      </a:r>
                    </a:p>
                  </a:txBody>
                  <a:tcPr marL="91428" marR="91428" marT="45728" marB="45728"/>
                </a:tc>
                <a:extLst>
                  <a:ext uri="{0D108BD9-81ED-4DB2-BD59-A6C34878D82A}">
                    <a16:rowId xmlns:a16="http://schemas.microsoft.com/office/drawing/2014/main" val="3925117936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r>
                        <a:rPr lang="en-US" sz="1800" dirty="0"/>
                        <a:t>Male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3,048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40.9%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3,057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40.8%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2,913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41.2%</a:t>
                      </a:r>
                    </a:p>
                  </a:txBody>
                  <a:tcPr marL="91428" marR="91428" marT="45728" marB="45728"/>
                </a:tc>
                <a:extLst>
                  <a:ext uri="{0D108BD9-81ED-4DB2-BD59-A6C34878D82A}">
                    <a16:rowId xmlns:a16="http://schemas.microsoft.com/office/drawing/2014/main" val="111813191"/>
                  </a:ext>
                </a:extLst>
              </a:tr>
              <a:tr h="868916">
                <a:tc>
                  <a:txBody>
                    <a:bodyPr/>
                    <a:lstStyle/>
                    <a:p>
                      <a:r>
                        <a:rPr lang="en-US" sz="1800" dirty="0"/>
                        <a:t>Overall University Total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7,457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7,492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7,078</a:t>
                      </a:r>
                    </a:p>
                  </a:txBody>
                  <a:tcPr marL="91428" marR="91428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100%</a:t>
                      </a:r>
                    </a:p>
                  </a:txBody>
                  <a:tcPr marL="91428" marR="91428" marT="45728" marB="45728"/>
                </a:tc>
                <a:extLst>
                  <a:ext uri="{0D108BD9-81ED-4DB2-BD59-A6C34878D82A}">
                    <a16:rowId xmlns:a16="http://schemas.microsoft.com/office/drawing/2014/main" val="204806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6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4690097"/>
              </p:ext>
            </p:extLst>
          </p:nvPr>
        </p:nvGraphicFramePr>
        <p:xfrm>
          <a:off x="116238" y="1456841"/>
          <a:ext cx="8803038" cy="499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53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Plan Initiatives:  Year 1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717039"/>
            <a:ext cx="8238707" cy="4964083"/>
          </a:xfrm>
        </p:spPr>
        <p:txBody>
          <a:bodyPr>
            <a:normAutofit/>
          </a:bodyPr>
          <a:lstStyle/>
          <a:p>
            <a:r>
              <a:rPr lang="en-US" sz="2000" dirty="0"/>
              <a:t>Established President’s Minority Faculty Fellowship Program</a:t>
            </a:r>
          </a:p>
          <a:p>
            <a:pPr lvl="1"/>
            <a:r>
              <a:rPr lang="en-US" altLang="en-US" sz="1800" dirty="0"/>
              <a:t>Target: advanced (ABD), minority students at regional doctoral institutions for placement in difficult-to-fill and recruit disciplines (e.g., Nursing, Accounting, Finance, Engineering Technology, Information Technology, Criminal Justice, HPER)</a:t>
            </a:r>
            <a:endParaRPr lang="en-US" sz="1800" dirty="0"/>
          </a:p>
          <a:p>
            <a:r>
              <a:rPr lang="en-US" sz="2000" dirty="0"/>
              <a:t>Launched Student diversity training</a:t>
            </a:r>
          </a:p>
          <a:p>
            <a:r>
              <a:rPr lang="en-US" sz="2000" dirty="0"/>
              <a:t>Developed Campus Diversity Pledge</a:t>
            </a:r>
          </a:p>
          <a:p>
            <a:r>
              <a:rPr lang="en-US" sz="2000" dirty="0"/>
              <a:t>Increased  Visibility of ODIE services and resources </a:t>
            </a:r>
          </a:p>
          <a:p>
            <a:r>
              <a:rPr lang="en-US" sz="2000" dirty="0"/>
              <a:t>Multicultural Campus Community Meet &amp; Greet</a:t>
            </a:r>
          </a:p>
          <a:p>
            <a:r>
              <a:rPr lang="en-US" sz="2000" dirty="0"/>
              <a:t>Annual President’s Diversity Award </a:t>
            </a:r>
          </a:p>
          <a:p>
            <a:r>
              <a:rPr lang="en-US" sz="2000" dirty="0"/>
              <a:t>Cultural Competency Programming</a:t>
            </a:r>
          </a:p>
          <a:p>
            <a:r>
              <a:rPr lang="en-US" sz="2000" dirty="0"/>
              <a:t>Diversity Education Week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0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Plan Initiatives:  Year 2 (18-19)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717039"/>
            <a:ext cx="8238707" cy="4964083"/>
          </a:xfrm>
        </p:spPr>
        <p:txBody>
          <a:bodyPr>
            <a:normAutofit/>
          </a:bodyPr>
          <a:lstStyle/>
          <a:p>
            <a:r>
              <a:rPr lang="en-US" sz="2000" dirty="0"/>
              <a:t>Increase efforts for recruitment and retention of faculty, staff and students from underrepresented populations</a:t>
            </a:r>
          </a:p>
          <a:p>
            <a:r>
              <a:rPr lang="en-US" sz="2000" dirty="0"/>
              <a:t>Increase campus diversity education and training </a:t>
            </a:r>
          </a:p>
          <a:p>
            <a:pPr lvl="1"/>
            <a:r>
              <a:rPr lang="en-US" sz="1800" dirty="0"/>
              <a:t>Will launch online diversity training for faculty and staff-Fall 2018</a:t>
            </a:r>
          </a:p>
          <a:p>
            <a:r>
              <a:rPr lang="en-US" sz="2000" dirty="0"/>
              <a:t>Work with campus constituents to establish a Bias Education &amp; Support Team (BEST) and reporting system to address complaints of bias, harassment and discrimination </a:t>
            </a:r>
          </a:p>
          <a:p>
            <a:r>
              <a:rPr lang="en-US" sz="2000" dirty="0"/>
              <a:t>Work with campus departments to establish Department Diversity Action Plans</a:t>
            </a:r>
          </a:p>
          <a:p>
            <a:r>
              <a:rPr lang="en-US" sz="2000" dirty="0"/>
              <a:t>Create Strategic Engagement Avenues for Faculty, Staff &amp; Students</a:t>
            </a:r>
          </a:p>
          <a:p>
            <a:r>
              <a:rPr lang="en-US" sz="2000" dirty="0"/>
              <a:t>Develop &amp; Implement New Strategic Diversity Plan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A7D70-BA86-4620-B0D7-CD108CFA6D6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9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ividend">
  <a:themeElements>
    <a:clrScheme name="Custom 14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2226C"/>
      </a:accent1>
      <a:accent2>
        <a:srgbClr val="C49500"/>
      </a:accent2>
      <a:accent3>
        <a:srgbClr val="FDE349"/>
      </a:accent3>
      <a:accent4>
        <a:srgbClr val="F7D543"/>
      </a:accent4>
      <a:accent5>
        <a:srgbClr val="616161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863</Words>
  <Application>Microsoft Office PowerPoint</Application>
  <PresentationFormat>On-screen Show (4:3)</PresentationFormat>
  <Paragraphs>300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 2</vt:lpstr>
      <vt:lpstr>Dividend</vt:lpstr>
      <vt:lpstr>Diversity Plan Update</vt:lpstr>
      <vt:lpstr>Methodology</vt:lpstr>
      <vt:lpstr>Assessment</vt:lpstr>
      <vt:lpstr>PowerPoint Presentation</vt:lpstr>
      <vt:lpstr>Baseline Data Highlight</vt:lpstr>
      <vt:lpstr>BASELINE DATA HIGHLIGHT</vt:lpstr>
      <vt:lpstr>Overarching Goals</vt:lpstr>
      <vt:lpstr>Diversity Plan Initiatives:  Year 1</vt:lpstr>
      <vt:lpstr>Diversity Plan Initiatives:  Year 2 (18-19)</vt:lpstr>
      <vt:lpstr>Path Forward - DIVERSITY PLAN</vt:lpstr>
    </vt:vector>
  </TitlesOfParts>
  <Company>Tennessee Valley Authority-TVA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Plan Update</dc:title>
  <dc:creator>Williams, Lucius D</dc:creator>
  <cp:lastModifiedBy>Ron Patterson</cp:lastModifiedBy>
  <cp:revision>2</cp:revision>
  <dcterms:created xsi:type="dcterms:W3CDTF">2018-05-06T19:46:38Z</dcterms:created>
  <dcterms:modified xsi:type="dcterms:W3CDTF">2018-09-19T04:41:16Z</dcterms:modified>
</cp:coreProperties>
</file>